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26"/>
  </p:notesMasterIdLst>
  <p:sldIdLst>
    <p:sldId id="256" r:id="rId5"/>
    <p:sldId id="1013" r:id="rId6"/>
    <p:sldId id="1033" r:id="rId7"/>
    <p:sldId id="1021" r:id="rId8"/>
    <p:sldId id="1041" r:id="rId9"/>
    <p:sldId id="1034" r:id="rId10"/>
    <p:sldId id="1037" r:id="rId11"/>
    <p:sldId id="1038" r:id="rId12"/>
    <p:sldId id="1039" r:id="rId13"/>
    <p:sldId id="1040" r:id="rId14"/>
    <p:sldId id="1036" r:id="rId15"/>
    <p:sldId id="1043" r:id="rId16"/>
    <p:sldId id="1027" r:id="rId17"/>
    <p:sldId id="1030" r:id="rId18"/>
    <p:sldId id="1028" r:id="rId19"/>
    <p:sldId id="1032" r:id="rId20"/>
    <p:sldId id="290" r:id="rId21"/>
    <p:sldId id="1011" r:id="rId22"/>
    <p:sldId id="1042" r:id="rId23"/>
    <p:sldId id="1017" r:id="rId24"/>
    <p:sldId id="264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73560" autoAdjust="0"/>
  </p:normalViewPr>
  <p:slideViewPr>
    <p:cSldViewPr snapToGrid="0" snapToObjects="1">
      <p:cViewPr varScale="1">
        <p:scale>
          <a:sx n="50" d="100"/>
          <a:sy n="50" d="100"/>
        </p:scale>
        <p:origin x="17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Approximately 10 </a:t>
            </a:r>
            <a:r>
              <a:rPr lang="en-US" dirty="0"/>
              <a:t>minutes is needed for this session.</a:t>
            </a:r>
          </a:p>
          <a:p>
            <a:endParaRPr lang="en-US" i="1" dirty="0"/>
          </a:p>
          <a:p>
            <a:r>
              <a:rPr lang="en-US" i="1" dirty="0"/>
              <a:t>Notes</a:t>
            </a:r>
            <a:r>
              <a:rPr lang="en-US" i="1" baseline="0" dirty="0"/>
              <a:t> are provided to help you lead the presentation.</a:t>
            </a:r>
          </a:p>
          <a:p>
            <a:r>
              <a:rPr lang="en-US" i="1" baseline="0" dirty="0"/>
              <a:t>Notes in italics are for your attention only.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of the words in the check are real words.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are nonsense words.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picture of an alien next to each word to remind the children that it isn’t a real word.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Nonsense words check that children will be able to read sounds they know in unfamiliar words.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who can read nonsense words will, very soon, be able to read any new word – for example – gargantuan, flailing, raucous, anticipation;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new words increases children’s vocabulary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rapidly.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45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5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</a:t>
            </a:r>
            <a:r>
              <a:rPr lang="en-GB" baseline="0" dirty="0" smtClean="0"/>
              <a:t> can’t integrate comprehension at the same time as decoding. Working memory only has a finite capacity. Imagine only reading a text one slow word at a time – could you then recall what you had just read. Fluency is crucial from day 1 of learning to read. A reading speed of 90 words per minute is needed for children to comprehend as a they read. Adults read approx. 150 words per minute. Teachers choose reading book bands carefully. If your child is reading a book that is too hard they will not develop fluency. Decoding is not the same as fluency. Rereading familiar texts is hugely beneficial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357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7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65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View the Ruth Miskin Training suggested reading lists for great books to read with your children.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http://www.ruthmiskintraining.com/teacher-support/tag-44/index.html </a:t>
            </a:r>
            <a:endParaRPr lang="en-GB" altLang="en-US" b="1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1AA40B-9E03-4E99-A22C-EA74BFB34076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01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Arial" panose="020B0604020202020204" pitchFamily="34" charset="0"/>
                <a:cs typeface="Arial" panose="020B0604020202020204" pitchFamily="34" charset="0"/>
              </a:rPr>
              <a:t>“Reading is the one ability, that once set in motion, has the ability to feed itself, grow exponentially and provide a basis from which possibilities are endless.” Michael Morpurgo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540EBC-E40B-4AC1-AA31-563FB0B28788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09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these video tutorials on the Ruth </a:t>
            </a:r>
            <a:r>
              <a:rPr lang="en-US" dirty="0" err="1"/>
              <a:t>Miskin</a:t>
            </a:r>
            <a:r>
              <a:rPr lang="en-US" dirty="0"/>
              <a:t> website to find out more about the PSC:</a:t>
            </a:r>
          </a:p>
          <a:p>
            <a:endParaRPr lang="en-US" dirty="0"/>
          </a:p>
          <a:p>
            <a:r>
              <a:rPr lang="en-US" dirty="0"/>
              <a:t>Understanding Phonics</a:t>
            </a:r>
          </a:p>
          <a:p>
            <a:r>
              <a:rPr lang="en-US" dirty="0"/>
              <a:t>The Phonics Screening Check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5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5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/>
              <a:t>Read quote.</a:t>
            </a:r>
          </a:p>
          <a:p>
            <a:endParaRPr lang="en-US" i="1" baseline="0" dirty="0"/>
          </a:p>
          <a:p>
            <a:r>
              <a:rPr lang="en-US" i="0" baseline="0" dirty="0"/>
              <a:t>Today I want to help you understand more about the Phonics Screening Check – a word reading test that all Year 1s undertake in June.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Accurate word-reading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six is a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predictor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future reading success.</a:t>
            </a:r>
            <a:endParaRPr lang="en-US" i="0" baseline="0" dirty="0"/>
          </a:p>
          <a:p>
            <a:endParaRPr lang="en-US" i="0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/>
              <a:t>In December 2018, research found that nearly 90% of children who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passed the phonics check taken in Year 1 reached or exceeded the expected standard in reading in Year 6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Reading for pleasure is more important for children's cognitive development than their parents' level of education and is a more powerful factor in life achievement than socio-economic background. (Sullivan and Brown 2013)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all parents have the power to change outcomes for their children.</a:t>
            </a:r>
            <a:endParaRPr lang="en-US" dirty="0">
              <a:solidFill>
                <a:srgbClr val="FF0000"/>
              </a:solidFill>
            </a:endParaRP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1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3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F417E1-61AC-44A8-B1F5-C984CADED94B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24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05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teach children sounds using a picture phrases to help them remember.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ay, may I play? aw, yawn at dawn.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sounds have two or more letters making one sound. We call these ‘Special Friends’.</a:t>
            </a:r>
          </a:p>
          <a:p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teach children to read both real and nonsense words using the routine ‘Special Friends’, ‘Fred Talk’, read the word’.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spot the ‘Special Friends’ (two letters that make one sound), Fred talk the word, and then read the word as a whole. </a:t>
            </a:r>
          </a:p>
          <a:p>
            <a:endParaRPr lang="en-US" dirty="0"/>
          </a:p>
          <a:p>
            <a:r>
              <a:rPr lang="en-US" dirty="0"/>
              <a:t>For example, ‘</a:t>
            </a:r>
            <a:r>
              <a:rPr lang="en-US" dirty="0" err="1"/>
              <a:t>sh</a:t>
            </a:r>
            <a:r>
              <a:rPr lang="en-US" dirty="0"/>
              <a:t>’, </a:t>
            </a:r>
            <a:r>
              <a:rPr lang="en-US" dirty="0" err="1"/>
              <a:t>sh</a:t>
            </a:r>
            <a:r>
              <a:rPr lang="en-US" dirty="0"/>
              <a:t>-</a:t>
            </a:r>
            <a:r>
              <a:rPr lang="en-US" dirty="0" err="1"/>
              <a:t>i</a:t>
            </a:r>
            <a:r>
              <a:rPr lang="en-US" dirty="0"/>
              <a:t>-p, 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1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s://www.oxfordowl.co.u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kXcabDUg7Q?list=PLDe74j1F52zSCiOMSn3zQDSzgu9TrbQ1c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Introduction to Read Write Inc.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493164" y="1117600"/>
            <a:ext cx="1320800" cy="369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521199" y="6377707"/>
            <a:ext cx="4539673" cy="369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0C9C-3D1A-1B43-89FB-E992F887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Nonsense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3701B-E3AE-3643-B41D-8D2F98D6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0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3FF7B-A559-5041-BADD-DDD84C8E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32" y="3493582"/>
            <a:ext cx="3878317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63FE7-69DB-F341-B5ED-51227FAD8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BAF87B-3D93-8545-A864-2482BDC970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"/>
          <a:stretch/>
        </p:blipFill>
        <p:spPr>
          <a:xfrm>
            <a:off x="4572000" y="3493582"/>
            <a:ext cx="3881645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20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Graphemes are taught in 3 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</a:rPr>
              <a:t>Set 1: </a:t>
            </a:r>
            <a:r>
              <a:rPr lang="en-GB" dirty="0" smtClean="0">
                <a:solidFill>
                  <a:srgbClr val="00B0F0"/>
                </a:solidFill>
              </a:rPr>
              <a:t>m,a,s,d,t,I,n,p,g,o,c,k,ck,u,b,f,e,l,h,sh,t,j,v,y,w,thz,ch,qu,x,ng,nk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Set 2: </a:t>
            </a:r>
            <a:r>
              <a:rPr lang="en-GB" dirty="0" err="1" smtClean="0">
                <a:solidFill>
                  <a:srgbClr val="00B050"/>
                </a:solidFill>
              </a:rPr>
              <a:t>ay,ee,igh,ow,oo,oo,or,ar,air,ir,ou,oy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Set 3: </a:t>
            </a:r>
            <a:r>
              <a:rPr lang="en-GB" dirty="0" err="1" smtClean="0">
                <a:solidFill>
                  <a:srgbClr val="FF0000"/>
                </a:solidFill>
              </a:rPr>
              <a:t>ea,oi,a-e,i-e,o-e,u-e,aw,are,ur,er</a:t>
            </a:r>
            <a:r>
              <a:rPr lang="en-GB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ow,ai,oa,ew,ire,ear,ure,tion,tious,cious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13" y="4187086"/>
            <a:ext cx="8772203" cy="27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516057" cy="864096"/>
          </a:xfrm>
        </p:spPr>
        <p:txBody>
          <a:bodyPr/>
          <a:lstStyle/>
          <a:p>
            <a:r>
              <a:rPr lang="en-GB" dirty="0" smtClean="0"/>
              <a:t>So how </a:t>
            </a:r>
            <a:r>
              <a:rPr lang="en-GB" dirty="0" smtClean="0"/>
              <a:t>do children become ‘</a:t>
            </a:r>
            <a:r>
              <a:rPr lang="en-GB" dirty="0" smtClean="0"/>
              <a:t>good readers’?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94" y="2510659"/>
            <a:ext cx="8589191" cy="1830177"/>
          </a:xfrm>
          <a:prstGeom prst="rightArrow">
            <a:avLst>
              <a:gd name="adj1" fmla="val 50000"/>
              <a:gd name="adj2" fmla="val 49400"/>
            </a:avLst>
          </a:prstGeom>
        </p:spPr>
      </p:pic>
      <p:grpSp>
        <p:nvGrpSpPr>
          <p:cNvPr id="16" name="Group 15"/>
          <p:cNvGrpSpPr/>
          <p:nvPr/>
        </p:nvGrpSpPr>
        <p:grpSpPr>
          <a:xfrm>
            <a:off x="3653659" y="3721085"/>
            <a:ext cx="1646133" cy="1438743"/>
            <a:chOff x="4870276" y="3818345"/>
            <a:chExt cx="2194272" cy="1917824"/>
          </a:xfrm>
        </p:grpSpPr>
        <p:sp>
          <p:nvSpPr>
            <p:cNvPr id="8" name="Right Brace 7"/>
            <p:cNvSpPr/>
            <p:nvPr/>
          </p:nvSpPr>
          <p:spPr>
            <a:xfrm rot="5400000">
              <a:off x="5554352" y="3134269"/>
              <a:ext cx="826120" cy="2194272"/>
            </a:xfrm>
            <a:prstGeom prst="rightBrace">
              <a:avLst>
                <a:gd name="adj1" fmla="val 20844"/>
                <a:gd name="adj2" fmla="val 5054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03348" y="5016089"/>
              <a:ext cx="2107220" cy="720080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rgbClr val="FF0000"/>
                  </a:solidFill>
                </a:rPr>
                <a:t>Practise</a:t>
              </a:r>
              <a:endParaRPr lang="en-GB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82301" y="1961768"/>
            <a:ext cx="2106783" cy="1197132"/>
            <a:chOff x="7174532" y="1473200"/>
            <a:chExt cx="2808312" cy="1595760"/>
          </a:xfrm>
        </p:grpSpPr>
        <p:sp>
          <p:nvSpPr>
            <p:cNvPr id="10" name="Rounded Rectangle 9"/>
            <p:cNvSpPr/>
            <p:nvPr/>
          </p:nvSpPr>
          <p:spPr>
            <a:xfrm>
              <a:off x="7174532" y="1473200"/>
              <a:ext cx="2808312" cy="864096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rgbClr val="FF0000"/>
                  </a:solidFill>
                </a:rPr>
                <a:t>Story teller voice / rhythm</a:t>
              </a:r>
              <a:endParaRPr lang="en-GB" sz="135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8542684" y="2420888"/>
              <a:ext cx="0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13833" y="3709736"/>
            <a:ext cx="2106783" cy="1602077"/>
            <a:chOff x="9082744" y="3803218"/>
            <a:chExt cx="2808312" cy="213554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0486900" y="3803218"/>
              <a:ext cx="0" cy="12128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9082744" y="5100267"/>
              <a:ext cx="2808312" cy="838497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rgbClr val="FF0000"/>
                  </a:solidFill>
                </a:rPr>
                <a:t>What is going on?</a:t>
              </a:r>
              <a:endParaRPr lang="en-GB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84816" y="1936252"/>
            <a:ext cx="2106783" cy="1197132"/>
            <a:chOff x="7174532" y="1473200"/>
            <a:chExt cx="2808312" cy="1595760"/>
          </a:xfrm>
        </p:grpSpPr>
        <p:sp>
          <p:nvSpPr>
            <p:cNvPr id="23" name="Rounded Rectangle 22"/>
            <p:cNvSpPr/>
            <p:nvPr/>
          </p:nvSpPr>
          <p:spPr>
            <a:xfrm>
              <a:off x="7174532" y="1473200"/>
              <a:ext cx="2808312" cy="864096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rgbClr val="FF0000"/>
                  </a:solidFill>
                </a:rPr>
                <a:t>High frequency words</a:t>
              </a:r>
              <a:endParaRPr lang="en-GB" sz="135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8542684" y="2420888"/>
              <a:ext cx="0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70628" y="3683979"/>
            <a:ext cx="1799827" cy="1598287"/>
            <a:chOff x="9287328" y="3803218"/>
            <a:chExt cx="2399144" cy="2130494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0486900" y="3803218"/>
              <a:ext cx="0" cy="12128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9287328" y="5095215"/>
              <a:ext cx="2399144" cy="838497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rgbClr val="FF0000"/>
                  </a:solidFill>
                </a:rPr>
                <a:t>Sounding out</a:t>
              </a:r>
              <a:endParaRPr lang="en-GB" sz="135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5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How to help your child at home…</a:t>
            </a:r>
          </a:p>
        </p:txBody>
      </p:sp>
      <p:pic>
        <p:nvPicPr>
          <p:cNvPr id="20483" name="Picture 4" descr="Screen Shot 2014-08-12 at 12.32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717675"/>
            <a:ext cx="5072063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 sounds together ..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Remember no ‘</a:t>
            </a:r>
            <a:r>
              <a:rPr lang="en-US" altLang="en-US" sz="2800" dirty="0" err="1" smtClean="0"/>
              <a:t>fuh</a:t>
            </a:r>
            <a:r>
              <a:rPr lang="en-US" altLang="en-US" sz="2800" dirty="0" smtClean="0"/>
              <a:t>’ and ‘</a:t>
            </a:r>
            <a:r>
              <a:rPr lang="en-US" altLang="en-US" sz="2800" dirty="0" err="1" smtClean="0"/>
              <a:t>luh</a:t>
            </a:r>
            <a:r>
              <a:rPr lang="en-US" altLang="en-US" sz="2800" dirty="0" smtClean="0"/>
              <a:t>’!</a:t>
            </a: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Have fun with ‘</a:t>
            </a:r>
            <a:r>
              <a:rPr lang="en-US" altLang="en-US" sz="2800" dirty="0" err="1" smtClean="0"/>
              <a:t>fred</a:t>
            </a:r>
            <a:r>
              <a:rPr lang="en-US" altLang="en-US" sz="2800" dirty="0" smtClean="0"/>
              <a:t>’ talk. “Go and wash your h-a-n-d-s”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Use the speed sound sheets to read and spell together. Keep revisiting.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Prompt your child to ‘</a:t>
            </a:r>
            <a:r>
              <a:rPr lang="en-US" altLang="en-US" sz="2800" dirty="0" err="1" smtClean="0"/>
              <a:t>fred</a:t>
            </a:r>
            <a:r>
              <a:rPr lang="en-US" altLang="en-US" sz="2800" dirty="0" smtClean="0"/>
              <a:t>’ talk new words in their 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24293">
            <a:off x="1870416" y="4032678"/>
            <a:ext cx="1801672" cy="2466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4662">
            <a:off x="3691215" y="4011874"/>
            <a:ext cx="1903797" cy="25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You can read stories with your child. Relentlessly.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1388"/>
          </a:xfrm>
        </p:spPr>
        <p:txBody>
          <a:bodyPr/>
          <a:lstStyle/>
          <a:p>
            <a:pPr marL="0" indent="0" eaLnBrk="1" hangingPunct="1"/>
            <a:r>
              <a:rPr lang="en-GB" altLang="en-US" sz="2800" dirty="0" smtClean="0"/>
              <a:t>Listen to them</a:t>
            </a:r>
            <a:r>
              <a:rPr lang="en-GB" altLang="en-US" sz="2800" b="1" dirty="0" smtClean="0"/>
              <a:t> </a:t>
            </a:r>
            <a:r>
              <a:rPr lang="en-GB" altLang="en-US" sz="2800" dirty="0" smtClean="0"/>
              <a:t>read</a:t>
            </a:r>
            <a:r>
              <a:rPr lang="en-GB" altLang="en-US" sz="2800" b="1" dirty="0"/>
              <a:t> </a:t>
            </a:r>
            <a:r>
              <a:rPr lang="en-GB" altLang="en-US" sz="2800" dirty="0" smtClean="0"/>
              <a:t>– a couple of pages is fine. </a:t>
            </a:r>
            <a:r>
              <a:rPr lang="en-GB" altLang="en-US" sz="2800" dirty="0" smtClean="0"/>
              <a:t>Don’t </a:t>
            </a:r>
            <a:r>
              <a:rPr lang="en-GB" altLang="en-US" sz="2800" dirty="0" smtClean="0"/>
              <a:t>worry if they have read both of their books, rereading is extremely valuable.</a:t>
            </a:r>
            <a:endParaRPr lang="en-GB" altLang="en-US" sz="2800" b="1" dirty="0" smtClean="0"/>
          </a:p>
          <a:p>
            <a:pPr marL="0" indent="0" eaLnBrk="1" hangingPunct="1"/>
            <a:endParaRPr lang="en-GB" altLang="en-US" sz="2800" b="1" dirty="0" smtClean="0"/>
          </a:p>
          <a:p>
            <a:pPr marL="0" indent="0" eaLnBrk="1" hangingPunct="1"/>
            <a:r>
              <a:rPr lang="en-GB" altLang="en-US" sz="2800" dirty="0" smtClean="0"/>
              <a:t>Read their favourite stories to them </a:t>
            </a:r>
            <a:r>
              <a:rPr lang="en-GB" altLang="en-US" sz="2800" b="1" dirty="0" smtClean="0"/>
              <a:t>over and over</a:t>
            </a:r>
            <a:r>
              <a:rPr lang="en-GB" altLang="en-US" sz="2800" dirty="0" smtClean="0"/>
              <a:t> again.</a:t>
            </a:r>
          </a:p>
          <a:p>
            <a:pPr marL="0" indent="0" eaLnBrk="1" hangingPunct="1"/>
            <a:endParaRPr lang="en-GB" altLang="en-US" sz="2800" dirty="0" smtClean="0"/>
          </a:p>
          <a:p>
            <a:pPr marL="0" indent="0" eaLnBrk="1" hangingPunct="1"/>
            <a:r>
              <a:rPr lang="en-GB" altLang="en-US" sz="2800" dirty="0" smtClean="0"/>
              <a:t>Read some stories at </a:t>
            </a:r>
            <a:r>
              <a:rPr lang="en-GB" altLang="en-US" sz="2800" b="1" dirty="0" smtClean="0"/>
              <a:t>a higher level than they can read themselves.</a:t>
            </a:r>
          </a:p>
          <a:p>
            <a:pPr marL="0" indent="0" eaLnBrk="1" hangingPunct="1"/>
            <a:endParaRPr lang="en-GB" altLang="en-US" sz="2800" b="1" dirty="0"/>
          </a:p>
          <a:p>
            <a:pPr marL="0" indent="0" eaLnBrk="1" hangingPunct="1"/>
            <a:r>
              <a:rPr lang="en-GB" altLang="en-US" sz="2800" b="1" dirty="0" smtClean="0"/>
              <a:t>A little time every day makes a BIG difference.</a:t>
            </a:r>
          </a:p>
          <a:p>
            <a:pPr marL="0" indent="0" eaLnBrk="1" hangingPunct="1"/>
            <a:endParaRPr lang="en-GB" altLang="en-US" sz="2800" b="1" dirty="0" smtClean="0"/>
          </a:p>
          <a:p>
            <a:pPr marL="0" indent="0" eaLnBrk="1" hangingPunct="1"/>
            <a:endParaRPr lang="en-US" altLang="en-US" i="1" dirty="0" smtClean="0"/>
          </a:p>
          <a:p>
            <a:pPr marL="0" indent="0" eaLnBrk="1" hangingPunct="1"/>
            <a:endParaRPr lang="en-US" altLang="en-US" dirty="0" smtClean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23850" y="4005263"/>
            <a:ext cx="3157538" cy="2016125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00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y-GB" altLang="en-US">
                <a:latin typeface="Calibri" panose="020F0502020204030204" pitchFamily="34" charset="0"/>
              </a:rPr>
              <a:t>What is happening?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341438" y="1425142"/>
            <a:ext cx="2139950" cy="1216025"/>
          </a:xfrm>
          <a:prstGeom prst="wedgeEllipseCallout">
            <a:avLst>
              <a:gd name="adj1" fmla="val -80046"/>
              <a:gd name="adj2" fmla="val 51060"/>
            </a:avLst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y-GB" altLang="en-US" dirty="0">
                <a:latin typeface="Calibri" panose="020F0502020204030204" pitchFamily="34" charset="0"/>
              </a:rPr>
              <a:t>What is the character saying?</a:t>
            </a:r>
            <a:endParaRPr lang="en-US" altLang="en-US" dirty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650134" y="3228542"/>
            <a:ext cx="2803525" cy="1441450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y-GB" altLang="en-US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cy-GB" altLang="en-US" dirty="0">
                <a:latin typeface="Calibri" panose="020F0502020204030204" pitchFamily="34" charset="0"/>
              </a:rPr>
              <a:t>How do you </a:t>
            </a:r>
          </a:p>
          <a:p>
            <a:pPr algn="ctr" eaLnBrk="1" hangingPunct="1">
              <a:spcBef>
                <a:spcPct val="50000"/>
              </a:spcBef>
            </a:pPr>
            <a:r>
              <a:rPr lang="cy-GB" altLang="en-US" dirty="0">
                <a:latin typeface="Calibri" panose="020F0502020204030204" pitchFamily="34" charset="0"/>
              </a:rPr>
              <a:t>think that character is </a:t>
            </a:r>
          </a:p>
          <a:p>
            <a:pPr algn="ctr" eaLnBrk="1" hangingPunct="1">
              <a:spcBef>
                <a:spcPct val="50000"/>
              </a:spcBef>
            </a:pPr>
            <a:r>
              <a:rPr lang="cy-GB" altLang="en-US" dirty="0">
                <a:latin typeface="Calibri" panose="020F0502020204030204" pitchFamily="34" charset="0"/>
              </a:rPr>
              <a:t>feeling now?</a:t>
            </a:r>
            <a:endParaRPr lang="en-US" altLang="en-US" dirty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258271" y="1313224"/>
            <a:ext cx="2390775" cy="1439863"/>
          </a:xfrm>
          <a:prstGeom prst="cloudCallout">
            <a:avLst>
              <a:gd name="adj1" fmla="val 62134"/>
              <a:gd name="adj2" fmla="val 54977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y-GB" altLang="en-US" b="1" dirty="0">
                <a:latin typeface="Calibri" panose="020F0502020204030204" pitchFamily="34" charset="0"/>
              </a:rPr>
              <a:t> </a:t>
            </a:r>
            <a:r>
              <a:rPr lang="cy-GB" altLang="en-US" dirty="0">
                <a:latin typeface="Calibri" panose="020F0502020204030204" pitchFamily="34" charset="0"/>
              </a:rPr>
              <a:t>What is that character thinking?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6110577" y="4645384"/>
            <a:ext cx="2160587" cy="10001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What do you think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happens next?</a:t>
            </a:r>
          </a:p>
        </p:txBody>
      </p:sp>
    </p:spTree>
    <p:extLst>
      <p:ext uri="{BB962C8B-B14F-4D97-AF65-F5344CB8AC3E}">
        <p14:creationId xmlns:p14="http://schemas.microsoft.com/office/powerpoint/2010/main" val="17233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363272" cy="864096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who read at home do well at school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4049"/>
            <a:ext cx="8229600" cy="4691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ja-JP" sz="3600" dirty="0" smtClean="0">
                <a:latin typeface="Arial"/>
                <a:cs typeface="Arial"/>
              </a:rPr>
              <a:t>Read fluently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ja-JP" sz="3600" dirty="0" smtClean="0">
                <a:latin typeface="Arial"/>
                <a:cs typeface="Arial"/>
              </a:rPr>
              <a:t>Write confidently </a:t>
            </a:r>
            <a:endParaRPr lang="en-US" altLang="ja-JP" sz="3600" dirty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ja-JP" sz="3600" dirty="0" smtClean="0">
                <a:latin typeface="Arial"/>
                <a:cs typeface="Arial"/>
              </a:rPr>
              <a:t>Speak articulately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55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83CF-ABF9-984B-9FFC-62BB643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Video Tutorials (</a:t>
            </a:r>
            <a:r>
              <a:rPr lang="en-US" dirty="0" err="1"/>
              <a:t>ruthmiskin.com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A43B0-25A7-0949-9BF1-25899EF55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265" y="1317246"/>
            <a:ext cx="6759469" cy="4904277"/>
          </a:xfrm>
        </p:spPr>
      </p:pic>
    </p:spTree>
    <p:extLst>
      <p:ext uri="{BB962C8B-B14F-4D97-AF65-F5344CB8AC3E}">
        <p14:creationId xmlns:p14="http://schemas.microsoft.com/office/powerpoint/2010/main" val="42852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7" y="255732"/>
            <a:ext cx="4077693" cy="3115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027" y="400482"/>
            <a:ext cx="3949609" cy="2898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616" y="3298827"/>
            <a:ext cx="5074553" cy="3378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17" y="400482"/>
            <a:ext cx="8048625" cy="819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2998" y="5728915"/>
            <a:ext cx="4050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7"/>
              </a:rPr>
              <a:t>https://www.oxfordowl.co.uk</a:t>
            </a:r>
            <a:r>
              <a:rPr lang="en-GB" sz="2400" dirty="0" smtClean="0">
                <a:hlinkClick r:id="rId7"/>
              </a:rPr>
              <a:t>/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122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other questions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A93A9-005C-EC4C-87E0-11AF3DA2EC4F}"/>
              </a:ext>
            </a:extLst>
          </p:cNvPr>
          <p:cNvSpPr/>
          <p:nvPr/>
        </p:nvSpPr>
        <p:spPr>
          <a:xfrm>
            <a:off x="2173829" y="2305615"/>
            <a:ext cx="4174541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Q&amp;A</a:t>
            </a:r>
            <a:endParaRPr lang="en-US" sz="1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What is RWI?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RWI is a rapid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Learn to read </a:t>
            </a:r>
            <a:r>
              <a:rPr lang="en-GB" sz="2800" dirty="0" smtClean="0"/>
              <a:t>programme</a:t>
            </a:r>
          </a:p>
          <a:p>
            <a:pPr algn="ctr"/>
            <a:r>
              <a:rPr lang="en-GB" sz="2800" dirty="0" smtClean="0"/>
              <a:t>so children can </a:t>
            </a:r>
          </a:p>
          <a:p>
            <a:pPr algn="ctr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Read to Learn </a:t>
            </a:r>
            <a:r>
              <a:rPr lang="en-GB" sz="2800" dirty="0" smtClean="0"/>
              <a:t>for the rest of their lives. </a:t>
            </a:r>
          </a:p>
          <a:p>
            <a:pPr algn="ctr"/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Children learn the 44 phonemes and corresponding graphemes. They learn to blend the sounds to read words –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decoding</a:t>
            </a:r>
            <a:r>
              <a:rPr lang="en-GB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RWI uses specially written phonically decodable books for children to talk about what they have read to show they understand –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comprehension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345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400" dirty="0" smtClean="0"/>
              <a:t>Why choose </a:t>
            </a:r>
            <a:r>
              <a:rPr lang="en-GB" sz="3400" dirty="0"/>
              <a:t>RWI?</a:t>
            </a:r>
            <a:endParaRPr lang="en-GB" sz="3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 it </a:t>
            </a:r>
            <a:r>
              <a:rPr lang="en-GB" sz="2800" dirty="0" smtClean="0"/>
              <a:t>has been tried and tested over and over again (more than ¼ of English schools are using it)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 RWI is systematic, structured and therefore results in rapid teaching and learning of sounds &amp; blending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 children read books that are carefully matched to the sounds they know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 because of this approach children are successful from the very beginning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 </a:t>
            </a:r>
            <a:r>
              <a:rPr lang="en-GB" sz="2800" dirty="0" smtClean="0"/>
              <a:t>it is one of the government’s validated synthetic phonics programmes published April 2021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3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all starts with pure sounds …</a:t>
            </a:r>
            <a:endParaRPr lang="en-GB" dirty="0"/>
          </a:p>
        </p:txBody>
      </p:sp>
      <p:pic>
        <p:nvPicPr>
          <p:cNvPr id="4" name="TkXcabDUg7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6368" y="1524558"/>
            <a:ext cx="7470302" cy="42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Complex Sound Chart</a:t>
            </a:r>
            <a:endParaRPr lang="en-GB" dirty="0"/>
          </a:p>
        </p:txBody>
      </p:sp>
      <p:pic>
        <p:nvPicPr>
          <p:cNvPr id="1026" name="Picture 2" descr="Read Write Inc.: A0 Speed Sounds Poster (READ WRITE INC PHONICS):  Amazon.co.uk: Munton, Gill: 9780198460473: Book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/>
          <a:stretch/>
        </p:blipFill>
        <p:spPr bwMode="auto">
          <a:xfrm>
            <a:off x="2404585" y="1260389"/>
            <a:ext cx="4119783" cy="53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524368" y="1408670"/>
            <a:ext cx="271848" cy="123567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 Brace 4"/>
          <p:cNvSpPr/>
          <p:nvPr/>
        </p:nvSpPr>
        <p:spPr>
          <a:xfrm>
            <a:off x="2224217" y="2767914"/>
            <a:ext cx="226088" cy="98854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e 5"/>
          <p:cNvSpPr/>
          <p:nvPr/>
        </p:nvSpPr>
        <p:spPr>
          <a:xfrm rot="16200000" flipH="1">
            <a:off x="3453715" y="3762633"/>
            <a:ext cx="315099" cy="202033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19878" y="1841842"/>
            <a:ext cx="2089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Stretchy sounds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25057" y="3062129"/>
            <a:ext cx="2089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Bouncy sounds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28600" y="4865937"/>
            <a:ext cx="2089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Bouncy (short)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204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Elements to RWI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3913295" cy="5040560"/>
          </a:xfrm>
        </p:spPr>
        <p:txBody>
          <a:bodyPr/>
          <a:lstStyle/>
          <a:p>
            <a:r>
              <a:rPr lang="en-GB" dirty="0" smtClean="0"/>
              <a:t>This is Fred.</a:t>
            </a:r>
          </a:p>
          <a:p>
            <a:endParaRPr lang="en-GB" dirty="0"/>
          </a:p>
          <a:p>
            <a:r>
              <a:rPr lang="en-GB" dirty="0" smtClean="0"/>
              <a:t>Fred can only speak in sounds.</a:t>
            </a:r>
          </a:p>
          <a:p>
            <a:endParaRPr lang="en-GB" dirty="0"/>
          </a:p>
          <a:p>
            <a:r>
              <a:rPr lang="en-GB" dirty="0" smtClean="0"/>
              <a:t>We use ‘Fred Talk’ to sound out words.</a:t>
            </a:r>
          </a:p>
          <a:p>
            <a:endParaRPr lang="en-GB" dirty="0"/>
          </a:p>
          <a:p>
            <a:r>
              <a:rPr lang="en-GB" dirty="0" smtClean="0"/>
              <a:t>We use ‘Fred fingers’ to help us spell words.</a:t>
            </a:r>
            <a:endParaRPr lang="en-GB" dirty="0"/>
          </a:p>
        </p:txBody>
      </p:sp>
      <p:pic>
        <p:nvPicPr>
          <p:cNvPr id="5" name="Picture 2" descr="Screen Shot 2014-08-12 at 12.2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73" y="2966840"/>
            <a:ext cx="3784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823" y="2002514"/>
            <a:ext cx="4003561" cy="36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494B-1487-5449-8C15-049D3B54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Phrases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0FA77-7827-2F4D-B53F-6699012E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64" y="141283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0D21F-A000-0C45-A327-4C6AC6B0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89" y="1403589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C50EC1-C679-5D49-A563-0BB2F1B10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09" y="1431308"/>
            <a:ext cx="1914064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BF6E4B-1433-0A41-BCCA-3E2E67AA41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28" r="3881"/>
          <a:stretch/>
        </p:blipFill>
        <p:spPr>
          <a:xfrm>
            <a:off x="4877573" y="1412817"/>
            <a:ext cx="1879299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Read Write Inc. Phonics | Synthetic phonic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3" b="22101"/>
          <a:stretch/>
        </p:blipFill>
        <p:spPr bwMode="auto">
          <a:xfrm>
            <a:off x="348307" y="4186203"/>
            <a:ext cx="3709040" cy="22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ad Write Inc.: Set 1: Speed Sound Cards - Mr B's Empori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78" y="4186203"/>
            <a:ext cx="2883188" cy="21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469F-21DD-8648-90F1-2E26C847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205617" cy="864096"/>
          </a:xfrm>
        </p:spPr>
        <p:txBody>
          <a:bodyPr/>
          <a:lstStyle/>
          <a:p>
            <a:r>
              <a:rPr lang="en-US" dirty="0"/>
              <a:t>‘Special Friends’, ‘Fred Talk’, read the word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78140-5EAA-1D40-BB07-5D4020AE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49" y="1828800"/>
            <a:ext cx="7512701" cy="3552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12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735249EB3195468ABF45EDC26E7921" ma:contentTypeVersion="14" ma:contentTypeDescription="Create a new document." ma:contentTypeScope="" ma:versionID="0e8a4a9c15511cea1576f621448bbcfa">
  <xsd:schema xmlns:xsd="http://www.w3.org/2001/XMLSchema" xmlns:xs="http://www.w3.org/2001/XMLSchema" xmlns:p="http://schemas.microsoft.com/office/2006/metadata/properties" xmlns:ns3="e1876862-5010-4732-892b-e8e95db4965a" xmlns:ns4="042f3444-112e-4ab9-ad12-0caea331d867" targetNamespace="http://schemas.microsoft.com/office/2006/metadata/properties" ma:root="true" ma:fieldsID="268f075e6e71c6dd601e49c653b567e4" ns3:_="" ns4:_="">
    <xsd:import namespace="e1876862-5010-4732-892b-e8e95db4965a"/>
    <xsd:import namespace="042f3444-112e-4ab9-ad12-0caea331d8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76862-5010-4732-892b-e8e95db496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f3444-112e-4ab9-ad12-0caea331d8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9EA1C-E99F-4E0F-933E-5746E27F3AE2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042f3444-112e-4ab9-ad12-0caea331d867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1876862-5010-4732-892b-e8e95db4965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478531-F57F-4A90-9D2D-2390379BEA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0128EF-1F50-4BFB-9525-A2525431F0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76862-5010-4732-892b-e8e95db4965a"/>
    <ds:schemaRef ds:uri="042f3444-112e-4ab9-ad12-0caea331d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1167</TotalTime>
  <Words>1147</Words>
  <Application>Microsoft Office PowerPoint</Application>
  <PresentationFormat>On-screen Show (4:3)</PresentationFormat>
  <Paragraphs>161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Garamond</vt:lpstr>
      <vt:lpstr>NEW Phonics Template</vt:lpstr>
      <vt:lpstr>Introduction to Read Write Inc.</vt:lpstr>
      <vt:lpstr>Reading changes everything</vt:lpstr>
      <vt:lpstr>What is RWI?</vt:lpstr>
      <vt:lpstr>Why choose RWI?</vt:lpstr>
      <vt:lpstr>It all starts with pure sounds …</vt:lpstr>
      <vt:lpstr>Complex Sound Chart</vt:lpstr>
      <vt:lpstr>Key Elements to RWI</vt:lpstr>
      <vt:lpstr>Picture Phrases</vt:lpstr>
      <vt:lpstr>‘Special Friends’, ‘Fred Talk’, read the word</vt:lpstr>
      <vt:lpstr>Nonsense words</vt:lpstr>
      <vt:lpstr>The Graphemes are taught in 3 sets</vt:lpstr>
      <vt:lpstr>So how do children become ‘good readers’?</vt:lpstr>
      <vt:lpstr>How to help your child at home…</vt:lpstr>
      <vt:lpstr>Practise the sounds together ..</vt:lpstr>
      <vt:lpstr>You can read stories with your child. Relentlessly.</vt:lpstr>
      <vt:lpstr>Children who read at home do well at school …</vt:lpstr>
      <vt:lpstr>Online resources available</vt:lpstr>
      <vt:lpstr>Free Video Tutorials (ruthmiskin.com)</vt:lpstr>
      <vt:lpstr>PowerPoint Presentation</vt:lpstr>
      <vt:lpstr>Reading changes everything</vt:lpstr>
      <vt:lpstr>Any other questions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S Halsall</cp:lastModifiedBy>
  <cp:revision>143</cp:revision>
  <cp:lastPrinted>2022-10-03T12:52:22Z</cp:lastPrinted>
  <dcterms:created xsi:type="dcterms:W3CDTF">2015-11-23T14:36:59Z</dcterms:created>
  <dcterms:modified xsi:type="dcterms:W3CDTF">2022-10-03T12:56:55Z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0x0101002C735249EB3195468ABF45EDC26E7921</vt:lpwstr>
  </property>
</Properties>
</file>